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71" r:id="rId2"/>
    <p:sldId id="269" r:id="rId3"/>
    <p:sldId id="270" r:id="rId4"/>
    <p:sldId id="262" r:id="rId5"/>
    <p:sldId id="273" r:id="rId6"/>
    <p:sldId id="274" r:id="rId7"/>
    <p:sldId id="265" r:id="rId8"/>
    <p:sldId id="272" r:id="rId9"/>
    <p:sldId id="266" r:id="rId10"/>
    <p:sldId id="267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869FA-DD89-48D2-B1B3-F6892EFC71F2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B53176-A7E1-446D-A19B-E80B2C86BDAF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uk-UA" dirty="0"/>
        </a:p>
      </dgm:t>
    </dgm:pt>
    <dgm:pt modelId="{C8148B66-BC28-42FC-87B9-5847464B57EF}" type="parTrans" cxnId="{3D157062-B8E4-407F-9F3A-9AA47475C6CD}">
      <dgm:prSet/>
      <dgm:spPr/>
      <dgm:t>
        <a:bodyPr/>
        <a:lstStyle/>
        <a:p>
          <a:endParaRPr lang="uk-UA"/>
        </a:p>
      </dgm:t>
    </dgm:pt>
    <dgm:pt modelId="{C72866D4-6FC4-4BA4-9A42-D2823875BDBD}" type="sibTrans" cxnId="{3D157062-B8E4-407F-9F3A-9AA47475C6CD}">
      <dgm:prSet/>
      <dgm:spPr/>
      <dgm:t>
        <a:bodyPr/>
        <a:lstStyle/>
        <a:p>
          <a:endParaRPr lang="uk-UA"/>
        </a:p>
      </dgm:t>
    </dgm:pt>
    <dgm:pt modelId="{97C36800-CF5D-4127-9EC5-A851B5C77342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</a:rPr>
            <a:t>1МКЛ    3МКЛ</a:t>
          </a:r>
        </a:p>
        <a:p>
          <a:r>
            <a:rPr lang="uk-UA" sz="3600" dirty="0" smtClean="0">
              <a:solidFill>
                <a:schemeClr val="tx1"/>
              </a:solidFill>
            </a:rPr>
            <a:t>4МКЛ    1МП</a:t>
          </a:r>
          <a:endParaRPr lang="uk-UA" sz="3600" dirty="0">
            <a:solidFill>
              <a:schemeClr val="tx1"/>
            </a:solidFill>
          </a:endParaRPr>
        </a:p>
      </dgm:t>
    </dgm:pt>
    <dgm:pt modelId="{4EC5DB44-D3F1-4027-83CC-BBF033AFDE93}" type="parTrans" cxnId="{9553DC9F-B7EC-4BA7-9535-22253443BF06}">
      <dgm:prSet/>
      <dgm:spPr/>
      <dgm:t>
        <a:bodyPr/>
        <a:lstStyle/>
        <a:p>
          <a:endParaRPr lang="uk-UA"/>
        </a:p>
      </dgm:t>
    </dgm:pt>
    <dgm:pt modelId="{F556EE69-34A7-426D-936F-7E31B54D001A}" type="sibTrans" cxnId="{9553DC9F-B7EC-4BA7-9535-22253443BF06}">
      <dgm:prSet/>
      <dgm:spPr/>
      <dgm:t>
        <a:bodyPr/>
        <a:lstStyle/>
        <a:p>
          <a:endParaRPr lang="uk-UA"/>
        </a:p>
      </dgm:t>
    </dgm:pt>
    <dgm:pt modelId="{86250BCD-95DA-4CFC-B157-A43F4E50EC2B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endParaRPr lang="uk-UA" dirty="0">
            <a:solidFill>
              <a:schemeClr val="tx1"/>
            </a:solidFill>
          </a:endParaRPr>
        </a:p>
      </dgm:t>
    </dgm:pt>
    <dgm:pt modelId="{8EC62C77-AFBE-42FB-B0D7-155CA83C3AFB}" type="parTrans" cxnId="{27F3BDB2-E436-4FF0-8366-72F9F8943ED0}">
      <dgm:prSet/>
      <dgm:spPr/>
      <dgm:t>
        <a:bodyPr/>
        <a:lstStyle/>
        <a:p>
          <a:endParaRPr lang="uk-UA"/>
        </a:p>
      </dgm:t>
    </dgm:pt>
    <dgm:pt modelId="{A0445BF6-0E6D-4197-A25F-90541EACBEA8}" type="sibTrans" cxnId="{27F3BDB2-E436-4FF0-8366-72F9F8943ED0}">
      <dgm:prSet/>
      <dgm:spPr/>
      <dgm:t>
        <a:bodyPr/>
        <a:lstStyle/>
        <a:p>
          <a:endParaRPr lang="uk-UA"/>
        </a:p>
      </dgm:t>
    </dgm:pt>
    <dgm:pt modelId="{3098A82A-67ED-49F0-B845-6F66DB32F77B}">
      <dgm:prSet phldrT="[Текст]" custT="1"/>
      <dgm:spPr/>
      <dgm:t>
        <a:bodyPr/>
        <a:lstStyle/>
        <a:p>
          <a:pPr algn="ctr"/>
          <a:r>
            <a:rPr lang="uk-UA" sz="3200" dirty="0" smtClean="0"/>
            <a:t> </a:t>
          </a:r>
          <a:r>
            <a:rPr lang="uk-UA" sz="3200" b="1" dirty="0" smtClean="0">
              <a:solidFill>
                <a:schemeClr val="tx1"/>
              </a:solidFill>
            </a:rPr>
            <a:t>1МКЛ (ПВ№1, вул. Хімічна, 7а)</a:t>
          </a:r>
        </a:p>
        <a:p>
          <a:pPr algn="ctr"/>
          <a:r>
            <a:rPr lang="uk-UA" sz="3200" b="1" dirty="0" smtClean="0">
              <a:solidFill>
                <a:schemeClr val="tx1"/>
              </a:solidFill>
            </a:rPr>
            <a:t>(62 ос.)</a:t>
          </a:r>
          <a:endParaRPr lang="uk-UA" sz="3200" b="1" dirty="0">
            <a:solidFill>
              <a:schemeClr val="tx1"/>
            </a:solidFill>
          </a:endParaRPr>
        </a:p>
      </dgm:t>
    </dgm:pt>
    <dgm:pt modelId="{154BB81E-B8BC-4E30-BD00-DB699AC3FCC1}" type="parTrans" cxnId="{E046813D-61D9-4B4A-8069-F7B102C55420}">
      <dgm:prSet/>
      <dgm:spPr/>
      <dgm:t>
        <a:bodyPr/>
        <a:lstStyle/>
        <a:p>
          <a:endParaRPr lang="uk-UA"/>
        </a:p>
      </dgm:t>
    </dgm:pt>
    <dgm:pt modelId="{E733C763-89C2-45F3-A10E-A1F270B05E88}" type="sibTrans" cxnId="{E046813D-61D9-4B4A-8069-F7B102C55420}">
      <dgm:prSet/>
      <dgm:spPr/>
      <dgm:t>
        <a:bodyPr/>
        <a:lstStyle/>
        <a:p>
          <a:endParaRPr lang="uk-UA"/>
        </a:p>
      </dgm:t>
    </dgm:pt>
    <dgm:pt modelId="{50F9FD29-2BD2-4AE3-9CD5-20DB490737BA}" type="pres">
      <dgm:prSet presAssocID="{22C869FA-DD89-48D2-B1B3-F6892EFC7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76D3D-19B8-43B1-8F35-A1CA9AF1751A}" type="pres">
      <dgm:prSet presAssocID="{E0B53176-A7E1-446D-A19B-E80B2C86BDAF}" presName="compositeNode" presStyleCnt="0">
        <dgm:presLayoutVars>
          <dgm:bulletEnabled val="1"/>
        </dgm:presLayoutVars>
      </dgm:prSet>
      <dgm:spPr/>
    </dgm:pt>
    <dgm:pt modelId="{E7356155-7E8F-4C8C-9A40-22478588A411}" type="pres">
      <dgm:prSet presAssocID="{E0B53176-A7E1-446D-A19B-E80B2C86BDAF}" presName="bgRect" presStyleLbl="node1" presStyleIdx="0" presStyleCnt="2" custScaleX="78515" custScaleY="59869" custLinFactNeighborX="826" custLinFactNeighborY="19753"/>
      <dgm:spPr/>
      <dgm:t>
        <a:bodyPr/>
        <a:lstStyle/>
        <a:p>
          <a:endParaRPr lang="uk-UA"/>
        </a:p>
      </dgm:t>
    </dgm:pt>
    <dgm:pt modelId="{9C805008-A994-42E8-9553-EB6ACB59210B}" type="pres">
      <dgm:prSet presAssocID="{E0B53176-A7E1-446D-A19B-E80B2C86BDA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857939-C16F-4F8C-91A3-776C97CA840D}" type="pres">
      <dgm:prSet presAssocID="{E0B53176-A7E1-446D-A19B-E80B2C86BDA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4FEC8B-49FE-40B3-BD29-B15039550028}" type="pres">
      <dgm:prSet presAssocID="{C72866D4-6FC4-4BA4-9A42-D2823875BDBD}" presName="hSp" presStyleCnt="0"/>
      <dgm:spPr/>
    </dgm:pt>
    <dgm:pt modelId="{525C8E12-7361-47AC-8482-963DA99CAFCE}" type="pres">
      <dgm:prSet presAssocID="{C72866D4-6FC4-4BA4-9A42-D2823875BDBD}" presName="vProcSp" presStyleCnt="0"/>
      <dgm:spPr/>
    </dgm:pt>
    <dgm:pt modelId="{D9C2C23F-721A-4836-9726-ACB694BAA01A}" type="pres">
      <dgm:prSet presAssocID="{C72866D4-6FC4-4BA4-9A42-D2823875BDBD}" presName="vSp1" presStyleCnt="0"/>
      <dgm:spPr/>
    </dgm:pt>
    <dgm:pt modelId="{D0ACC34F-7F90-41A4-A821-D198A437BCC3}" type="pres">
      <dgm:prSet presAssocID="{C72866D4-6FC4-4BA4-9A42-D2823875BDBD}" presName="simulatedConn" presStyleLbl="solidFgAcc1" presStyleIdx="0" presStyleCnt="1" custLinFactY="-187595" custLinFactNeighborX="-9851" custLinFactNeighborY="-200000"/>
      <dgm:spPr/>
      <dgm:t>
        <a:bodyPr/>
        <a:lstStyle/>
        <a:p>
          <a:endParaRPr lang="uk-UA"/>
        </a:p>
      </dgm:t>
    </dgm:pt>
    <dgm:pt modelId="{32FB0621-2A6A-4F4F-9920-B33AD0D17129}" type="pres">
      <dgm:prSet presAssocID="{C72866D4-6FC4-4BA4-9A42-D2823875BDBD}" presName="vSp2" presStyleCnt="0"/>
      <dgm:spPr/>
    </dgm:pt>
    <dgm:pt modelId="{4D304F82-F25E-4BBF-81A7-BC1DF65DAEED}" type="pres">
      <dgm:prSet presAssocID="{C72866D4-6FC4-4BA4-9A42-D2823875BDBD}" presName="sibTrans" presStyleCnt="0"/>
      <dgm:spPr/>
    </dgm:pt>
    <dgm:pt modelId="{BE447C25-D300-466B-B703-44C3FC59AD39}" type="pres">
      <dgm:prSet presAssocID="{86250BCD-95DA-4CFC-B157-A43F4E50EC2B}" presName="compositeNode" presStyleCnt="0">
        <dgm:presLayoutVars>
          <dgm:bulletEnabled val="1"/>
        </dgm:presLayoutVars>
      </dgm:prSet>
      <dgm:spPr/>
    </dgm:pt>
    <dgm:pt modelId="{2DBC7F62-5419-4DB9-A9FD-7FADC3C2372A}" type="pres">
      <dgm:prSet presAssocID="{86250BCD-95DA-4CFC-B157-A43F4E50EC2B}" presName="bgRect" presStyleLbl="node1" presStyleIdx="1" presStyleCnt="2" custScaleX="78271" custScaleY="59967" custLinFactNeighborX="-495" custLinFactNeighborY="20263"/>
      <dgm:spPr/>
      <dgm:t>
        <a:bodyPr/>
        <a:lstStyle/>
        <a:p>
          <a:endParaRPr lang="uk-UA"/>
        </a:p>
      </dgm:t>
    </dgm:pt>
    <dgm:pt modelId="{6778A25B-45C2-41F1-B07C-3995C267F355}" type="pres">
      <dgm:prSet presAssocID="{86250BCD-95DA-4CFC-B157-A43F4E50EC2B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F74C40-16C1-4BC8-93A4-FAE886616938}" type="pres">
      <dgm:prSet presAssocID="{86250BCD-95DA-4CFC-B157-A43F4E50EC2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08B571-7814-41D7-9B69-151A96E8A6F6}" type="presOf" srcId="{97C36800-CF5D-4127-9EC5-A851B5C77342}" destId="{A2857939-C16F-4F8C-91A3-776C97CA840D}" srcOrd="0" destOrd="0" presId="urn:microsoft.com/office/officeart/2005/8/layout/hProcess7#1"/>
    <dgm:cxn modelId="{B3E90A62-61D0-4A2D-9BC9-303344B81879}" type="presOf" srcId="{22C869FA-DD89-48D2-B1B3-F6892EFC71F2}" destId="{50F9FD29-2BD2-4AE3-9CD5-20DB490737BA}" srcOrd="0" destOrd="0" presId="urn:microsoft.com/office/officeart/2005/8/layout/hProcess7#1"/>
    <dgm:cxn modelId="{AF3F1DB8-7CAC-4C3F-A388-02FEC41B6F5E}" type="presOf" srcId="{86250BCD-95DA-4CFC-B157-A43F4E50EC2B}" destId="{2DBC7F62-5419-4DB9-A9FD-7FADC3C2372A}" srcOrd="0" destOrd="0" presId="urn:microsoft.com/office/officeart/2005/8/layout/hProcess7#1"/>
    <dgm:cxn modelId="{E046813D-61D9-4B4A-8069-F7B102C55420}" srcId="{86250BCD-95DA-4CFC-B157-A43F4E50EC2B}" destId="{3098A82A-67ED-49F0-B845-6F66DB32F77B}" srcOrd="0" destOrd="0" parTransId="{154BB81E-B8BC-4E30-BD00-DB699AC3FCC1}" sibTransId="{E733C763-89C2-45F3-A10E-A1F270B05E88}"/>
    <dgm:cxn modelId="{9553DC9F-B7EC-4BA7-9535-22253443BF06}" srcId="{E0B53176-A7E1-446D-A19B-E80B2C86BDAF}" destId="{97C36800-CF5D-4127-9EC5-A851B5C77342}" srcOrd="0" destOrd="0" parTransId="{4EC5DB44-D3F1-4027-83CC-BBF033AFDE93}" sibTransId="{F556EE69-34A7-426D-936F-7E31B54D001A}"/>
    <dgm:cxn modelId="{CDDC3445-0D08-480E-9D8C-3C3AA40CADB4}" type="presOf" srcId="{86250BCD-95DA-4CFC-B157-A43F4E50EC2B}" destId="{6778A25B-45C2-41F1-B07C-3995C267F355}" srcOrd="1" destOrd="0" presId="urn:microsoft.com/office/officeart/2005/8/layout/hProcess7#1"/>
    <dgm:cxn modelId="{4C8BF88F-719A-43DC-B76E-DCB7D2F3545E}" type="presOf" srcId="{3098A82A-67ED-49F0-B845-6F66DB32F77B}" destId="{7CF74C40-16C1-4BC8-93A4-FAE886616938}" srcOrd="0" destOrd="0" presId="urn:microsoft.com/office/officeart/2005/8/layout/hProcess7#1"/>
    <dgm:cxn modelId="{3D157062-B8E4-407F-9F3A-9AA47475C6CD}" srcId="{22C869FA-DD89-48D2-B1B3-F6892EFC71F2}" destId="{E0B53176-A7E1-446D-A19B-E80B2C86BDAF}" srcOrd="0" destOrd="0" parTransId="{C8148B66-BC28-42FC-87B9-5847464B57EF}" sibTransId="{C72866D4-6FC4-4BA4-9A42-D2823875BDBD}"/>
    <dgm:cxn modelId="{27F3BDB2-E436-4FF0-8366-72F9F8943ED0}" srcId="{22C869FA-DD89-48D2-B1B3-F6892EFC71F2}" destId="{86250BCD-95DA-4CFC-B157-A43F4E50EC2B}" srcOrd="1" destOrd="0" parTransId="{8EC62C77-AFBE-42FB-B0D7-155CA83C3AFB}" sibTransId="{A0445BF6-0E6D-4197-A25F-90541EACBEA8}"/>
    <dgm:cxn modelId="{52A64425-EE5B-4193-A7EE-EBBE98CC53B3}" type="presOf" srcId="{E0B53176-A7E1-446D-A19B-E80B2C86BDAF}" destId="{E7356155-7E8F-4C8C-9A40-22478588A411}" srcOrd="0" destOrd="0" presId="urn:microsoft.com/office/officeart/2005/8/layout/hProcess7#1"/>
    <dgm:cxn modelId="{C34F3997-343F-424B-A8E8-737E2FDE5350}" type="presOf" srcId="{E0B53176-A7E1-446D-A19B-E80B2C86BDAF}" destId="{9C805008-A994-42E8-9553-EB6ACB59210B}" srcOrd="1" destOrd="0" presId="urn:microsoft.com/office/officeart/2005/8/layout/hProcess7#1"/>
    <dgm:cxn modelId="{F769A76F-1D06-4584-8F59-211777FC3089}" type="presParOf" srcId="{50F9FD29-2BD2-4AE3-9CD5-20DB490737BA}" destId="{B8C76D3D-19B8-43B1-8F35-A1CA9AF1751A}" srcOrd="0" destOrd="0" presId="urn:microsoft.com/office/officeart/2005/8/layout/hProcess7#1"/>
    <dgm:cxn modelId="{EA8BFF73-6670-41BA-B037-1E8074CFE89B}" type="presParOf" srcId="{B8C76D3D-19B8-43B1-8F35-A1CA9AF1751A}" destId="{E7356155-7E8F-4C8C-9A40-22478588A411}" srcOrd="0" destOrd="0" presId="urn:microsoft.com/office/officeart/2005/8/layout/hProcess7#1"/>
    <dgm:cxn modelId="{103D390E-2359-4084-8F8B-5E0AE6B53D21}" type="presParOf" srcId="{B8C76D3D-19B8-43B1-8F35-A1CA9AF1751A}" destId="{9C805008-A994-42E8-9553-EB6ACB59210B}" srcOrd="1" destOrd="0" presId="urn:microsoft.com/office/officeart/2005/8/layout/hProcess7#1"/>
    <dgm:cxn modelId="{5247D975-9EFF-4CE0-B5F3-A455E3C9DFB7}" type="presParOf" srcId="{B8C76D3D-19B8-43B1-8F35-A1CA9AF1751A}" destId="{A2857939-C16F-4F8C-91A3-776C97CA840D}" srcOrd="2" destOrd="0" presId="urn:microsoft.com/office/officeart/2005/8/layout/hProcess7#1"/>
    <dgm:cxn modelId="{FD15C60A-D742-48C3-9A4F-79DA595C6DFE}" type="presParOf" srcId="{50F9FD29-2BD2-4AE3-9CD5-20DB490737BA}" destId="{7A4FEC8B-49FE-40B3-BD29-B15039550028}" srcOrd="1" destOrd="0" presId="urn:microsoft.com/office/officeart/2005/8/layout/hProcess7#1"/>
    <dgm:cxn modelId="{A84B08BA-2BE0-4CAE-BE12-45F91DBDEC28}" type="presParOf" srcId="{50F9FD29-2BD2-4AE3-9CD5-20DB490737BA}" destId="{525C8E12-7361-47AC-8482-963DA99CAFCE}" srcOrd="2" destOrd="0" presId="urn:microsoft.com/office/officeart/2005/8/layout/hProcess7#1"/>
    <dgm:cxn modelId="{16F51C51-4368-4594-85E2-1076F0F8CE8B}" type="presParOf" srcId="{525C8E12-7361-47AC-8482-963DA99CAFCE}" destId="{D9C2C23F-721A-4836-9726-ACB694BAA01A}" srcOrd="0" destOrd="0" presId="urn:microsoft.com/office/officeart/2005/8/layout/hProcess7#1"/>
    <dgm:cxn modelId="{C153BD2F-2AC7-4F3E-803E-804567E587AB}" type="presParOf" srcId="{525C8E12-7361-47AC-8482-963DA99CAFCE}" destId="{D0ACC34F-7F90-41A4-A821-D198A437BCC3}" srcOrd="1" destOrd="0" presId="urn:microsoft.com/office/officeart/2005/8/layout/hProcess7#1"/>
    <dgm:cxn modelId="{583BE2FE-0312-4BA9-96A5-AE05C48CD8DE}" type="presParOf" srcId="{525C8E12-7361-47AC-8482-963DA99CAFCE}" destId="{32FB0621-2A6A-4F4F-9920-B33AD0D17129}" srcOrd="2" destOrd="0" presId="urn:microsoft.com/office/officeart/2005/8/layout/hProcess7#1"/>
    <dgm:cxn modelId="{2D7B4F36-9E52-4BFA-A4B8-A783F1E03729}" type="presParOf" srcId="{50F9FD29-2BD2-4AE3-9CD5-20DB490737BA}" destId="{4D304F82-F25E-4BBF-81A7-BC1DF65DAEED}" srcOrd="3" destOrd="0" presId="urn:microsoft.com/office/officeart/2005/8/layout/hProcess7#1"/>
    <dgm:cxn modelId="{B79FE6B3-CE76-4CB4-9786-510B9EF2BD4E}" type="presParOf" srcId="{50F9FD29-2BD2-4AE3-9CD5-20DB490737BA}" destId="{BE447C25-D300-466B-B703-44C3FC59AD39}" srcOrd="4" destOrd="0" presId="urn:microsoft.com/office/officeart/2005/8/layout/hProcess7#1"/>
    <dgm:cxn modelId="{FB76B51F-775E-470E-8292-018422BB7F2F}" type="presParOf" srcId="{BE447C25-D300-466B-B703-44C3FC59AD39}" destId="{2DBC7F62-5419-4DB9-A9FD-7FADC3C2372A}" srcOrd="0" destOrd="0" presId="urn:microsoft.com/office/officeart/2005/8/layout/hProcess7#1"/>
    <dgm:cxn modelId="{5AC8B8E0-7FAC-4002-A452-D219911172FB}" type="presParOf" srcId="{BE447C25-D300-466B-B703-44C3FC59AD39}" destId="{6778A25B-45C2-41F1-B07C-3995C267F355}" srcOrd="1" destOrd="0" presId="urn:microsoft.com/office/officeart/2005/8/layout/hProcess7#1"/>
    <dgm:cxn modelId="{F5911455-9A52-4658-B716-8B23177FA365}" type="presParOf" srcId="{BE447C25-D300-466B-B703-44C3FC59AD39}" destId="{7CF74C40-16C1-4BC8-93A4-FAE886616938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56155-7E8F-4C8C-9A40-22478588A411}">
      <dsp:nvSpPr>
        <dsp:cNvPr id="0" name=""/>
        <dsp:cNvSpPr/>
      </dsp:nvSpPr>
      <dsp:spPr>
        <a:xfrm>
          <a:off x="47879" y="576060"/>
          <a:ext cx="4025798" cy="1741541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213360" bIns="0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800" kern="1200" dirty="0"/>
        </a:p>
      </dsp:txBody>
      <dsp:txXfrm rot="16200000">
        <a:off x="-263572" y="887512"/>
        <a:ext cx="1428063" cy="805159"/>
      </dsp:txXfrm>
    </dsp:sp>
    <dsp:sp modelId="{A2857939-C16F-4F8C-91A3-776C97CA840D}">
      <dsp:nvSpPr>
        <dsp:cNvPr id="0" name=""/>
        <dsp:cNvSpPr/>
      </dsp:nvSpPr>
      <dsp:spPr>
        <a:xfrm>
          <a:off x="932906" y="576060"/>
          <a:ext cx="2999220" cy="174154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</a:rPr>
            <a:t>1МКЛ    3МКЛ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</a:rPr>
            <a:t>4МКЛ    1МП</a:t>
          </a:r>
          <a:endParaRPr lang="uk-UA" sz="3600" kern="1200" dirty="0">
            <a:solidFill>
              <a:schemeClr val="tx1"/>
            </a:solidFill>
          </a:endParaRPr>
        </a:p>
      </dsp:txBody>
      <dsp:txXfrm>
        <a:off x="932906" y="576060"/>
        <a:ext cx="2999220" cy="1741541"/>
      </dsp:txXfrm>
    </dsp:sp>
    <dsp:sp modelId="{2DBC7F62-5419-4DB9-A9FD-7FADC3C2372A}">
      <dsp:nvSpPr>
        <dsp:cNvPr id="0" name=""/>
        <dsp:cNvSpPr/>
      </dsp:nvSpPr>
      <dsp:spPr>
        <a:xfrm>
          <a:off x="4185404" y="590895"/>
          <a:ext cx="4013288" cy="1744392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213360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800" kern="1200" dirty="0">
            <a:solidFill>
              <a:schemeClr val="tx1"/>
            </a:solidFill>
          </a:endParaRPr>
        </a:p>
      </dsp:txBody>
      <dsp:txXfrm rot="16200000">
        <a:off x="3871532" y="904767"/>
        <a:ext cx="1430401" cy="802657"/>
      </dsp:txXfrm>
    </dsp:sp>
    <dsp:sp modelId="{D0ACC34F-7F90-41A4-A821-D198A437BCC3}">
      <dsp:nvSpPr>
        <dsp:cNvPr id="0" name=""/>
        <dsp:cNvSpPr/>
      </dsp:nvSpPr>
      <dsp:spPr>
        <a:xfrm rot="5400000">
          <a:off x="3946980" y="909239"/>
          <a:ext cx="427352" cy="7691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74C40-16C1-4BC8-93A4-FAE886616938}">
      <dsp:nvSpPr>
        <dsp:cNvPr id="0" name=""/>
        <dsp:cNvSpPr/>
      </dsp:nvSpPr>
      <dsp:spPr>
        <a:xfrm>
          <a:off x="5068837" y="590895"/>
          <a:ext cx="2989899" cy="174439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 </a:t>
          </a:r>
          <a:r>
            <a:rPr lang="uk-UA" sz="3200" b="1" kern="1200" dirty="0" smtClean="0">
              <a:solidFill>
                <a:schemeClr val="tx1"/>
              </a:solidFill>
            </a:rPr>
            <a:t>1МКЛ (ПВ№1, вул. Хімічна, 7а)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</a:rPr>
            <a:t>(62 ос.)</a:t>
          </a:r>
          <a:endParaRPr lang="uk-UA" sz="3200" b="1" kern="1200" dirty="0">
            <a:solidFill>
              <a:schemeClr val="tx1"/>
            </a:solidFill>
          </a:endParaRPr>
        </a:p>
      </dsp:txBody>
      <dsp:txXfrm>
        <a:off x="5068837" y="590895"/>
        <a:ext cx="2989899" cy="1744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240F-D958-493D-8C5E-1860ACCD528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D4DD0-7958-4AA5-9A92-6BD2C8B03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5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75E722-CE4A-4547-AAFA-707611333A3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CE90A0-36BF-4559-95F6-E647EC844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4429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/>
              <a:t>Забезпечення доступності до закладів охорони здоров’я, підпорядкованих </a:t>
            </a:r>
            <a:br>
              <a:rPr lang="uk-UA" sz="4000" b="1" dirty="0" smtClean="0"/>
            </a:br>
            <a:r>
              <a:rPr lang="uk-UA" sz="4000" b="1" dirty="0" smtClean="0"/>
              <a:t>Львівській міській раді </a:t>
            </a:r>
            <a:br>
              <a:rPr lang="uk-UA" sz="4000" b="1" dirty="0" smtClean="0"/>
            </a:b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Облаштування доступності в 2 МП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000396" cy="28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IMG_2089"/>
          <p:cNvPicPr>
            <a:picLocks noChangeAspect="1" noChangeArrowheads="1"/>
          </p:cNvPicPr>
          <p:nvPr/>
        </p:nvPicPr>
        <p:blipFill>
          <a:blip r:embed="rId4" cstate="print"/>
          <a:srcRect l="13119" t="27419" r="16363" b="12096"/>
          <a:stretch>
            <a:fillRect/>
          </a:stretch>
        </p:blipFill>
        <p:spPr bwMode="auto">
          <a:xfrm>
            <a:off x="2857488" y="4071942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298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Облаштування доступності в 4 МП </a:t>
            </a:r>
            <a:r>
              <a:rPr lang="uk-UA" sz="3600" b="1" smtClean="0"/>
              <a:t>на </a:t>
            </a:r>
            <a:br>
              <a:rPr lang="uk-UA" sz="3600" b="1" smtClean="0"/>
            </a:br>
            <a:r>
              <a:rPr lang="uk-UA" sz="3600" b="1" smtClean="0"/>
              <a:t>пр</a:t>
            </a:r>
            <a:r>
              <a:rPr lang="uk-UA" sz="3600" b="1" dirty="0" smtClean="0"/>
              <a:t>. Червоної Калини, 68</a:t>
            </a:r>
            <a:endParaRPr lang="ru-RU" sz="36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7090" t="6510" r="18212"/>
          <a:stretch>
            <a:fillRect/>
          </a:stretch>
        </p:blipFill>
        <p:spPr bwMode="auto">
          <a:xfrm>
            <a:off x="285720" y="1428736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DSC02660"/>
          <p:cNvPicPr>
            <a:picLocks noChangeAspect="1" noChangeArrowheads="1"/>
          </p:cNvPicPr>
          <p:nvPr/>
        </p:nvPicPr>
        <p:blipFill>
          <a:blip r:embed="rId3"/>
          <a:srcRect r="17189"/>
          <a:stretch>
            <a:fillRect/>
          </a:stretch>
        </p:blipFill>
        <p:spPr bwMode="auto">
          <a:xfrm>
            <a:off x="4714876" y="1428736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4297370"/>
          </a:xfrm>
        </p:spPr>
        <p:txBody>
          <a:bodyPr>
            <a:normAutofit/>
          </a:bodyPr>
          <a:lstStyle/>
          <a:p>
            <a:r>
              <a:rPr lang="uk-UA" b="1" dirty="0" smtClean="0"/>
              <a:t>Дякую за увагу!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пандус 3 МКЛ\жіноча консультація 004.jpg"/>
          <p:cNvPicPr>
            <a:picLocks noChangeAspect="1" noChangeArrowheads="1"/>
          </p:cNvPicPr>
          <p:nvPr/>
        </p:nvPicPr>
        <p:blipFill>
          <a:blip r:embed="rId2" cstate="print"/>
          <a:srcRect t="18520" b="13580"/>
          <a:stretch>
            <a:fillRect/>
          </a:stretch>
        </p:blipFill>
        <p:spPr bwMode="auto">
          <a:xfrm>
            <a:off x="214282" y="214290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357166"/>
            <a:ext cx="500062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b="1" dirty="0" smtClean="0">
                <a:cs typeface="Arial" pitchFamily="34" charset="0"/>
              </a:rPr>
              <a:t>У </a:t>
            </a:r>
            <a:r>
              <a:rPr lang="uk-UA" sz="2400" b="1" dirty="0" err="1" smtClean="0">
                <a:cs typeface="Arial" pitchFamily="34" charset="0"/>
              </a:rPr>
              <a:t>ЗОЗ</a:t>
            </a:r>
            <a:r>
              <a:rPr lang="uk-UA" sz="2400" b="1" dirty="0" smtClean="0">
                <a:cs typeface="Arial" pitchFamily="34" charset="0"/>
              </a:rPr>
              <a:t> </a:t>
            </a:r>
            <a:r>
              <a:rPr lang="uk-UA" sz="2400" b="1" dirty="0" err="1" smtClean="0">
                <a:cs typeface="Arial" pitchFamily="34" charset="0"/>
              </a:rPr>
              <a:t>облаштовано</a:t>
            </a:r>
            <a:r>
              <a:rPr lang="uk-UA" sz="2400" b="1" dirty="0" smtClean="0">
                <a:cs typeface="Arial" pitchFamily="34" charset="0"/>
              </a:rPr>
              <a:t> 36 пандусів. </a:t>
            </a:r>
          </a:p>
          <a:p>
            <a:pPr>
              <a:lnSpc>
                <a:spcPct val="80000"/>
              </a:lnSpc>
            </a:pPr>
            <a:r>
              <a:rPr lang="uk-UA" sz="2400" b="1" dirty="0" smtClean="0">
                <a:cs typeface="Arial" pitchFamily="34" charset="0"/>
              </a:rPr>
              <a:t>У 22 будівлях відсутня технічна можливість (пристосовані будівлі) для облаштування пандусів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928934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При вході до будівель, де відсутня технічна можливість облаштувати пандуси встановлені кнопки виклику персоналу</a:t>
            </a:r>
            <a:endParaRPr lang="ru-RU" sz="2400" b="1" dirty="0"/>
          </a:p>
        </p:txBody>
      </p:sp>
      <p:pic>
        <p:nvPicPr>
          <p:cNvPr id="9" name="Picture 4" descr="Фото 3 мкл Русових"/>
          <p:cNvPicPr>
            <a:picLocks noChangeAspect="1" noChangeArrowheads="1"/>
          </p:cNvPicPr>
          <p:nvPr/>
        </p:nvPicPr>
        <p:blipFill>
          <a:blip r:embed="rId3"/>
          <a:srcRect l="24562" t="8015" r="28287"/>
          <a:stretch>
            <a:fillRect/>
          </a:stretch>
        </p:blipFill>
        <p:spPr bwMode="auto">
          <a:xfrm>
            <a:off x="5929322" y="2357430"/>
            <a:ext cx="300039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43372" y="5214950"/>
            <a:ext cx="500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cs typeface="Arial" pitchFamily="34" charset="0"/>
              </a:rPr>
              <a:t>В усіх поліклініках на 1 поверсі відкрито  кабінети прийому пацієнтів з обмеженими фізичними можливостями</a:t>
            </a:r>
            <a:endParaRPr lang="ru-RU" sz="2400" b="1" dirty="0"/>
          </a:p>
        </p:txBody>
      </p:sp>
      <p:pic>
        <p:nvPicPr>
          <p:cNvPr id="12" name="Picture 4" descr="5 мп2"/>
          <p:cNvPicPr>
            <a:picLocks noChangeAspect="1" noChangeArrowheads="1"/>
          </p:cNvPicPr>
          <p:nvPr/>
        </p:nvPicPr>
        <p:blipFill>
          <a:blip r:embed="rId4"/>
          <a:srcRect l="28528" t="36395" r="41672" b="36040"/>
          <a:stretch>
            <a:fillRect/>
          </a:stretch>
        </p:blipFill>
        <p:spPr bwMode="auto">
          <a:xfrm>
            <a:off x="214282" y="4572008"/>
            <a:ext cx="38211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285728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+mj-lt"/>
                <a:cs typeface="Arial" pitchFamily="34" charset="0"/>
              </a:rPr>
              <a:t>У </a:t>
            </a:r>
            <a:r>
              <a:rPr lang="uk-UA" sz="2400" b="1" dirty="0" err="1" smtClean="0">
                <a:latin typeface="+mj-lt"/>
                <a:cs typeface="Arial" pitchFamily="34" charset="0"/>
              </a:rPr>
              <a:t>ЗОЗ</a:t>
            </a:r>
            <a:r>
              <a:rPr lang="uk-UA" sz="2400" b="1" dirty="0" smtClean="0">
                <a:latin typeface="+mj-lt"/>
                <a:cs typeface="Arial" pitchFamily="34" charset="0"/>
              </a:rPr>
              <a:t> для осіб з обмеженими фізичними можливостями </a:t>
            </a:r>
            <a:r>
              <a:rPr lang="uk-UA" sz="2400" b="1" dirty="0" err="1" smtClean="0">
                <a:latin typeface="+mj-lt"/>
                <a:cs typeface="Arial" pitchFamily="34" charset="0"/>
              </a:rPr>
              <a:t>облаштовано</a:t>
            </a:r>
            <a:r>
              <a:rPr lang="uk-UA" sz="2400" b="1" dirty="0" smtClean="0">
                <a:latin typeface="+mj-lt"/>
                <a:cs typeface="Arial" pitchFamily="34" charset="0"/>
              </a:rPr>
              <a:t> 53 санвузли</a:t>
            </a:r>
            <a:endParaRPr lang="ru-RU" sz="2400" b="1" dirty="0">
              <a:latin typeface="+mj-lt"/>
            </a:endParaRPr>
          </a:p>
        </p:txBody>
      </p:sp>
      <p:pic>
        <p:nvPicPr>
          <p:cNvPr id="3" name="Picture 5" descr="Фото 3ї МККЛ 1 026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r="6764"/>
          <a:stretch>
            <a:fillRect/>
          </a:stretch>
        </p:blipFill>
        <p:spPr bwMode="auto">
          <a:xfrm>
            <a:off x="142845" y="142853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000372"/>
            <a:ext cx="4500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Для осіб з вадами зору при вході до будівель встановлені звукові сигнали </a:t>
            </a:r>
            <a:r>
              <a:rPr lang="uk-UA" sz="2400" b="1" dirty="0" err="1" smtClean="0"/>
              <a:t>“Метро”</a:t>
            </a:r>
            <a:r>
              <a:rPr lang="uk-UA" sz="2400" b="1" dirty="0" smtClean="0"/>
              <a:t>, виконано маркування сходинок жовтими смугами, в усіх поліклініках для визначення поверху на перилах сходових кліток  встановлені позначки, частково встановлені таблички шрифтом </a:t>
            </a:r>
            <a:r>
              <a:rPr lang="uk-UA" sz="2400" b="1" dirty="0" err="1" smtClean="0"/>
              <a:t>“Брайля”</a:t>
            </a:r>
            <a:r>
              <a:rPr lang="uk-UA" sz="2400" b="1" dirty="0" smtClean="0"/>
              <a:t>  </a:t>
            </a:r>
            <a:endParaRPr lang="ru-RU" sz="24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643446"/>
            <a:ext cx="278604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2066" cy="3714752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У 2014 </a:t>
            </a:r>
            <a:br>
              <a:rPr lang="uk-UA" sz="2200" b="1" dirty="0" smtClean="0">
                <a:latin typeface="Arial" pitchFamily="34" charset="0"/>
                <a:cs typeface="Arial" pitchFamily="34" charset="0"/>
              </a:rPr>
            </a:b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відкрито амбулаторію сімейної медицини на вул. Тракт </a:t>
            </a: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Глинянський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,154,  яка </a:t>
            </a: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облаштована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 пандусом та санвузлом для </a:t>
            </a: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маломобільних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 груп населення;</a:t>
            </a:r>
            <a:br>
              <a:rPr lang="uk-UA" sz="2200" b="1" dirty="0" smtClean="0">
                <a:latin typeface="Arial" pitchFamily="34" charset="0"/>
                <a:cs typeface="Arial" pitchFamily="34" charset="0"/>
              </a:rPr>
            </a:b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2200" b="1" dirty="0" err="1" smtClean="0">
                <a:latin typeface="Arial" pitchFamily="34" charset="0"/>
                <a:cs typeface="Arial" pitchFamily="34" charset="0"/>
              </a:rPr>
              <a:t>облаштовано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 пандус у 4 МП на </a:t>
            </a:r>
            <a:br>
              <a:rPr lang="uk-UA" sz="2200" b="1" dirty="0" smtClean="0">
                <a:latin typeface="Arial" pitchFamily="34" charset="0"/>
                <a:cs typeface="Arial" pitchFamily="34" charset="0"/>
              </a:rPr>
            </a:b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пр. Червоної Калини, 68 та санвузол в ДПВ 4 МП на пр. Червоної калини, 57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496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SC02660"/>
          <p:cNvPicPr>
            <a:picLocks noChangeAspect="1" noChangeArrowheads="1"/>
          </p:cNvPicPr>
          <p:nvPr/>
        </p:nvPicPr>
        <p:blipFill>
          <a:blip r:embed="rId4"/>
          <a:srcRect r="17189"/>
          <a:stretch>
            <a:fillRect/>
          </a:stretch>
        </p:blipFill>
        <p:spPr bwMode="auto">
          <a:xfrm>
            <a:off x="357159" y="3857628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SC02686"/>
          <p:cNvPicPr>
            <a:picLocks noChangeAspect="1" noChangeArrowheads="1"/>
          </p:cNvPicPr>
          <p:nvPr/>
        </p:nvPicPr>
        <p:blipFill>
          <a:blip r:embed="rId5" cstate="print"/>
          <a:srcRect l="23793"/>
          <a:stretch>
            <a:fillRect/>
          </a:stretch>
        </p:blipFill>
        <p:spPr bwMode="auto">
          <a:xfrm>
            <a:off x="4071934" y="4357694"/>
            <a:ext cx="2427306" cy="23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Дані про кількість інвалідів, що пересуваються на візках,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uk-UA" sz="2400" b="1" dirty="0" smtClean="0"/>
              <a:t>в розрізі </a:t>
            </a:r>
            <a:r>
              <a:rPr lang="uk-UA" sz="2400" b="1" dirty="0" err="1" smtClean="0"/>
              <a:t>ЗОЗ</a:t>
            </a:r>
            <a:r>
              <a:rPr lang="uk-UA" sz="2400" b="1" dirty="0" smtClean="0"/>
              <a:t> м. Львова станом на 10.02.2015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857237"/>
          <a:ext cx="8786874" cy="6679025"/>
        </p:xfrm>
        <a:graphic>
          <a:graphicData uri="http://schemas.openxmlformats.org/drawingml/2006/table">
            <a:tbl>
              <a:tblPr/>
              <a:tblGrid>
                <a:gridCol w="869505"/>
                <a:gridCol w="2329394"/>
                <a:gridCol w="1456215"/>
                <a:gridCol w="1431425"/>
                <a:gridCol w="1431425"/>
                <a:gridCol w="1268910"/>
              </a:tblGrid>
              <a:tr h="98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latin typeface="+mn-lt"/>
                          <a:ea typeface="Times New Roman"/>
                        </a:rPr>
                        <a:t>№п\п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Назва закладу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Всього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 інвалідів 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(дорослих)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З  них чоловіків 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З них жінок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Всього дітей- інвалідів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1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лікарня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54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31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23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14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2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3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лікарня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41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23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18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11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3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4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лікарня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        24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11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13  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12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4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5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лікарня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15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7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8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8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5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1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поліклініка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12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4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8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5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6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поліклініка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37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21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16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21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7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4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поліклініка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90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40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50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21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8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5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поліклініка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39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22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17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13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9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+mn-lt"/>
                          <a:ea typeface="Times New Roman"/>
                        </a:rPr>
                        <a:t>6 </a:t>
                      </a: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міська поліклініка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49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24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25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Всього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361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183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>
                          <a:latin typeface="+mn-lt"/>
                          <a:ea typeface="Times New Roman"/>
                        </a:rPr>
                        <a:t>178</a:t>
                      </a:r>
                      <a:endParaRPr lang="ru-RU" sz="2000" b="1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+mn-lt"/>
                          <a:ea typeface="Times New Roman"/>
                        </a:rPr>
                        <a:t>108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58389" marR="58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543956" cy="2786082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 smtClean="0"/>
              <a:t>Впродовж 2014 року в жіночі консультації </a:t>
            </a:r>
            <a:r>
              <a:rPr lang="uk-UA" sz="3200" b="1" dirty="0" err="1" smtClean="0"/>
              <a:t>ЗОЗ</a:t>
            </a:r>
            <a:r>
              <a:rPr lang="uk-UA" sz="3200" b="1" dirty="0" smtClean="0"/>
              <a:t> м. Львова за допомогою звернулася 41 жінка </a:t>
            </a:r>
            <a:r>
              <a:rPr lang="uk-UA" sz="3200" b="1" dirty="0" err="1" smtClean="0"/>
              <a:t>“на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візку”</a:t>
            </a:r>
            <a:r>
              <a:rPr lang="uk-UA" sz="3200" b="1" dirty="0" smtClean="0"/>
              <a:t> (23 %), одна жінка - народила здорову дитину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2643181"/>
          <a:ext cx="8072496" cy="432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1408443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Назва закладу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К-сть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жінок </a:t>
                      </a:r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“на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візках”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, які звернулися в ЖК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Назва закладу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К-сть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жінок </a:t>
                      </a:r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“на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000" dirty="0" err="1" smtClean="0">
                          <a:solidFill>
                            <a:schemeClr val="tx1"/>
                          </a:solidFill>
                        </a:rPr>
                        <a:t>візках”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, які звернулися в ЖК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132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 МКЛ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 МП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132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3 МКЛ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2 МП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132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4 МКЛ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4 МП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1324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5 МКЛ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5 МП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1324"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6 МП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92211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Пропозиції з розподілу жінок, які пересуваються на візках для проходження гінекологічного огляду </a:t>
            </a:r>
            <a:endParaRPr lang="uk-UA" sz="3200" b="1" dirty="0"/>
          </a:p>
        </p:txBody>
      </p:sp>
      <p:graphicFrame>
        <p:nvGraphicFramePr>
          <p:cNvPr id="9" name="Місце для вмісту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0300734"/>
              </p:ext>
            </p:extLst>
          </p:nvPr>
        </p:nvGraphicFramePr>
        <p:xfrm>
          <a:off x="467544" y="980728"/>
          <a:ext cx="8229600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круглений прямокутник 10"/>
          <p:cNvSpPr/>
          <p:nvPr/>
        </p:nvSpPr>
        <p:spPr>
          <a:xfrm>
            <a:off x="502505" y="3429000"/>
            <a:ext cx="4042469" cy="1500198"/>
          </a:xfrm>
          <a:prstGeom prst="roundRect">
            <a:avLst>
              <a:gd name="adj" fmla="val 5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        2МП</a:t>
            </a:r>
          </a:p>
          <a:p>
            <a:r>
              <a:rPr lang="uk-UA" sz="3600" dirty="0" smtClean="0">
                <a:solidFill>
                  <a:schemeClr val="tx1"/>
                </a:solidFill>
              </a:rPr>
              <a:t>        5МП      5МКЛ</a:t>
            </a:r>
          </a:p>
        </p:txBody>
      </p:sp>
      <p:grpSp>
        <p:nvGrpSpPr>
          <p:cNvPr id="4" name="Групувати 12"/>
          <p:cNvGrpSpPr/>
          <p:nvPr/>
        </p:nvGrpSpPr>
        <p:grpSpPr>
          <a:xfrm>
            <a:off x="4645854" y="3429000"/>
            <a:ext cx="3998112" cy="1500198"/>
            <a:chOff x="3956476" y="-63902"/>
            <a:chExt cx="4281028" cy="13211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Округлений прямокутник 13"/>
            <p:cNvSpPr/>
            <p:nvPr/>
          </p:nvSpPr>
          <p:spPr>
            <a:xfrm>
              <a:off x="3956476" y="-63902"/>
              <a:ext cx="4281028" cy="1321109"/>
            </a:xfrm>
            <a:prstGeom prst="roundRect">
              <a:avLst>
                <a:gd name="adj" fmla="val 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uk-UA" dirty="0" smtClean="0"/>
            </a:p>
            <a:p>
              <a:r>
                <a:rPr lang="uk-UA" sz="2000" dirty="0">
                  <a:solidFill>
                    <a:schemeClr val="tx1"/>
                  </a:solidFill>
                </a:rPr>
                <a:t> </a:t>
              </a:r>
              <a:r>
                <a:rPr lang="uk-UA" sz="2000" dirty="0" smtClean="0">
                  <a:solidFill>
                    <a:schemeClr val="tx1"/>
                  </a:solidFill>
                </a:rPr>
                <a:t>                      </a:t>
              </a:r>
              <a:r>
                <a:rPr lang="uk-UA" sz="3200" b="1" dirty="0" smtClean="0">
                  <a:solidFill>
                    <a:schemeClr val="tx1"/>
                  </a:solidFill>
                </a:rPr>
                <a:t>2МП (41 ос.)</a:t>
              </a:r>
              <a:endParaRPr lang="uk-UA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Округлений прямокутник 4"/>
            <p:cNvSpPr/>
            <p:nvPr/>
          </p:nvSpPr>
          <p:spPr>
            <a:xfrm rot="16200000">
              <a:off x="4171215" y="15789"/>
              <a:ext cx="837149" cy="8084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7734" rIns="204470" bIns="0" numCol="1" spcCol="1270" anchor="t" anchorCtr="0">
              <a:noAutofit/>
            </a:bodyPr>
            <a:lstStyle/>
            <a:p>
              <a:pPr lvl="0" algn="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4600" kern="1200" dirty="0"/>
            </a:p>
          </p:txBody>
        </p:sp>
      </p:grpSp>
      <p:sp>
        <p:nvSpPr>
          <p:cNvPr id="16" name="Блок-схема: витягування 15"/>
          <p:cNvSpPr/>
          <p:nvPr/>
        </p:nvSpPr>
        <p:spPr>
          <a:xfrm rot="5400000">
            <a:off x="4432176" y="3750725"/>
            <a:ext cx="427352" cy="60637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круглений прямокутник 17"/>
          <p:cNvSpPr/>
          <p:nvPr/>
        </p:nvSpPr>
        <p:spPr>
          <a:xfrm>
            <a:off x="500033" y="5072074"/>
            <a:ext cx="4071967" cy="1571636"/>
          </a:xfrm>
          <a:prstGeom prst="roundRect">
            <a:avLst>
              <a:gd name="adj" fmla="val 5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uk-UA" sz="3600" dirty="0" smtClean="0">
                <a:solidFill>
                  <a:schemeClr val="tx1"/>
                </a:solidFill>
              </a:rPr>
              <a:t>         4МП</a:t>
            </a:r>
          </a:p>
          <a:p>
            <a:r>
              <a:rPr lang="uk-UA" sz="3600" dirty="0" smtClean="0">
                <a:solidFill>
                  <a:schemeClr val="tx1"/>
                </a:solidFill>
              </a:rPr>
              <a:t>         6МП</a:t>
            </a:r>
          </a:p>
        </p:txBody>
      </p:sp>
      <p:grpSp>
        <p:nvGrpSpPr>
          <p:cNvPr id="6" name="Групувати 19"/>
          <p:cNvGrpSpPr/>
          <p:nvPr/>
        </p:nvGrpSpPr>
        <p:grpSpPr>
          <a:xfrm>
            <a:off x="4714876" y="5072074"/>
            <a:ext cx="3984146" cy="1525417"/>
            <a:chOff x="3941037" y="-6004"/>
            <a:chExt cx="4160159" cy="1443327"/>
          </a:xfrm>
        </p:grpSpPr>
        <p:sp>
          <p:nvSpPr>
            <p:cNvPr id="21" name="Округлений прямокутник 20"/>
            <p:cNvSpPr/>
            <p:nvPr/>
          </p:nvSpPr>
          <p:spPr>
            <a:xfrm>
              <a:off x="3941037" y="-6004"/>
              <a:ext cx="4160159" cy="1443327"/>
            </a:xfrm>
            <a:prstGeom prst="roundRect">
              <a:avLst>
                <a:gd name="adj" fmla="val 5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uk-UA" dirty="0" smtClean="0"/>
                <a:t>                          </a:t>
              </a:r>
            </a:p>
            <a:p>
              <a:pPr algn="ctr"/>
              <a:r>
                <a:rPr lang="uk-UA" dirty="0" smtClean="0"/>
                <a:t>      </a:t>
              </a:r>
              <a:r>
                <a:rPr lang="uk-UA" sz="3200" b="1" dirty="0" smtClean="0">
                  <a:solidFill>
                    <a:schemeClr val="tx1"/>
                  </a:solidFill>
                </a:rPr>
                <a:t>4МП </a:t>
              </a:r>
              <a:r>
                <a:rPr lang="uk-UA" sz="3200" b="1" dirty="0" err="1" smtClean="0">
                  <a:solidFill>
                    <a:schemeClr val="tx1"/>
                  </a:solidFill>
                </a:rPr>
                <a:t>пр.Червоної</a:t>
              </a:r>
              <a:r>
                <a:rPr lang="uk-UA" sz="3200" b="1" dirty="0" smtClean="0">
                  <a:solidFill>
                    <a:schemeClr val="tx1"/>
                  </a:solidFill>
                </a:rPr>
                <a:t> Калини, 68 (75 ос.)</a:t>
              </a:r>
              <a:endParaRPr lang="uk-UA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Округлений прямокутник 4"/>
            <p:cNvSpPr/>
            <p:nvPr/>
          </p:nvSpPr>
          <p:spPr>
            <a:xfrm rot="16200000">
              <a:off x="4171215" y="15789"/>
              <a:ext cx="837149" cy="808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7734" rIns="204470" bIns="0" numCol="1" spcCol="1270" anchor="t" anchorCtr="0">
              <a:noAutofit/>
            </a:bodyPr>
            <a:lstStyle/>
            <a:p>
              <a:pPr lvl="0" algn="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4600" kern="1200" dirty="0"/>
            </a:p>
          </p:txBody>
        </p:sp>
      </p:grpSp>
      <p:sp>
        <p:nvSpPr>
          <p:cNvPr id="23" name="Блок-схема: витягування 22"/>
          <p:cNvSpPr/>
          <p:nvPr/>
        </p:nvSpPr>
        <p:spPr>
          <a:xfrm rot="5400000">
            <a:off x="4447195" y="5482631"/>
            <a:ext cx="427352" cy="606370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572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3"/>
          <p:cNvSpPr>
            <a:spLocks noGrp="1"/>
          </p:cNvSpPr>
          <p:nvPr>
            <p:ph type="title"/>
          </p:nvPr>
        </p:nvSpPr>
        <p:spPr>
          <a:xfrm>
            <a:off x="395288" y="1"/>
            <a:ext cx="8229600" cy="357166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Адміністративні райони м. Львова та </a:t>
            </a:r>
            <a:r>
              <a:rPr lang="uk-UA" sz="2400" b="1" dirty="0" err="1" smtClean="0"/>
              <a:t>ЗОЗ</a:t>
            </a:r>
            <a:endParaRPr lang="ru-RU" sz="2400" b="1" dirty="0" smtClean="0"/>
          </a:p>
        </p:txBody>
      </p:sp>
      <p:pic>
        <p:nvPicPr>
          <p:cNvPr id="2050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738"/>
            <a:ext cx="9144000" cy="6672262"/>
          </a:xfrm>
        </p:spPr>
      </p:pic>
      <p:sp>
        <p:nvSpPr>
          <p:cNvPr id="4" name="Кольцо 3"/>
          <p:cNvSpPr/>
          <p:nvPr/>
        </p:nvSpPr>
        <p:spPr>
          <a:xfrm>
            <a:off x="5643570" y="6143644"/>
            <a:ext cx="428628" cy="357190"/>
          </a:xfrm>
          <a:prstGeom prst="donut">
            <a:avLst>
              <a:gd name="adj" fmla="val 962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4714876" y="3143248"/>
            <a:ext cx="571504" cy="428628"/>
          </a:xfrm>
          <a:prstGeom prst="donut">
            <a:avLst>
              <a:gd name="adj" fmla="val 605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3571868" y="5286388"/>
            <a:ext cx="500066" cy="357190"/>
          </a:xfrm>
          <a:prstGeom prst="donut">
            <a:avLst>
              <a:gd name="adj" fmla="val 5936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Облаштування доступності в ПВ№1 </a:t>
            </a:r>
            <a:br>
              <a:rPr lang="uk-UA" sz="3200" b="1" dirty="0" smtClean="0"/>
            </a:br>
            <a:r>
              <a:rPr lang="uk-UA" sz="3200" b="1" dirty="0" smtClean="0"/>
              <a:t>1 МКЛ на вул. Хімічна, 7а</a:t>
            </a:r>
            <a:endParaRPr lang="ru-RU" sz="3200" b="1" dirty="0"/>
          </a:p>
        </p:txBody>
      </p:sp>
      <p:pic>
        <p:nvPicPr>
          <p:cNvPr id="4" name="Picture 3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786214" cy="328614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26560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1263</TotalTime>
  <Words>375</Words>
  <Application>Microsoft Office PowerPoint</Application>
  <PresentationFormat>Экран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Забезпечення доступності до закладів охорони здоров’я, підпорядкованих  Львівській міській раді  </vt:lpstr>
      <vt:lpstr>Презентация PowerPoint</vt:lpstr>
      <vt:lpstr>Презентация PowerPoint</vt:lpstr>
      <vt:lpstr> У 2014  - відкрито амбулаторію сімейної медицини на вул. Тракт Глинянський,154,  яка облаштована пандусом та санвузлом для маломобільних груп населення; - облаштовано пандус у 4 МП на  пр. Червоної Калини, 68 та санвузол в ДПВ 4 МП на пр. Червоної калини, 57</vt:lpstr>
      <vt:lpstr> Дані про кількість інвалідів, що пересуваються на візках, в розрізі ЗОЗ м. Львова станом на 10.02.2015 </vt:lpstr>
      <vt:lpstr>Впродовж 2014 року в жіночі консультації ЗОЗ м. Львова за допомогою звернулася 41 жінка “на візку” (23 %), одна жінка - народила здорову дитину  </vt:lpstr>
      <vt:lpstr>Пропозиції з розподілу жінок, які пересуваються на візках для проходження гінекологічного огляду </vt:lpstr>
      <vt:lpstr>Адміністративні райони м. Львова та ЗОЗ</vt:lpstr>
      <vt:lpstr>Облаштування доступності в ПВ№1  1 МКЛ на вул. Хімічна, 7а</vt:lpstr>
      <vt:lpstr>Облаштування доступності в 2 МП</vt:lpstr>
      <vt:lpstr>Облаштування доступності в 4 МП на  пр. Червоної Калини, 68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CoreI5</dc:creator>
  <cp:lastModifiedBy>user</cp:lastModifiedBy>
  <cp:revision>116</cp:revision>
  <dcterms:created xsi:type="dcterms:W3CDTF">2015-02-09T14:09:43Z</dcterms:created>
  <dcterms:modified xsi:type="dcterms:W3CDTF">2015-02-26T22:33:02Z</dcterms:modified>
</cp:coreProperties>
</file>